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sldIdLst>
    <p:sldId id="284" r:id="rId2"/>
    <p:sldId id="277" r:id="rId3"/>
    <p:sldId id="278" r:id="rId4"/>
    <p:sldId id="279" r:id="rId5"/>
    <p:sldId id="280" r:id="rId6"/>
    <p:sldId id="281" r:id="rId7"/>
    <p:sldId id="282" r:id="rId8"/>
    <p:sldId id="283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0000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0000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0000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0000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0000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FF33"/>
    <a:srgbClr val="FFFFCC"/>
    <a:srgbClr val="CCFFFF"/>
    <a:srgbClr val="FFFF00"/>
    <a:srgbClr val="000099"/>
    <a:srgbClr val="FF000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75" autoAdjust="0"/>
    <p:restoredTop sz="93322" autoAdjust="0"/>
  </p:normalViewPr>
  <p:slideViewPr>
    <p:cSldViewPr>
      <p:cViewPr varScale="1">
        <p:scale>
          <a:sx n="68" d="100"/>
          <a:sy n="68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554F6-D9B5-4926-920B-03A5EA67E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E991-6FD2-481F-8D26-462DA9C232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EDD-B5EA-4D93-9596-2AC1CE9CD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D4C7-A453-4187-93FD-5241D0C35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3FFAD-6915-4335-8C56-9B9C8554B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5355-72F7-4866-A265-60D95859FC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4E0C4-59D5-4898-BF5B-DA71166BF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9A76-DF15-4D73-B91D-2EAA7AB12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E8A2-B7FF-4BE7-BB38-4E75AB81C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7E8E-8473-4FB2-8D11-10CC876B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47194-4C75-4A7A-B3E2-3F392AD77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D9489-3A61-4024-9750-6031C5C728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50865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152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31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ÔN TẬP VỀ SỐ TỰ NHIÊN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endParaRPr lang="en-US" sz="24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304800" y="1676400"/>
            <a:ext cx="8686800" cy="533400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152400" y="1143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1. </a:t>
            </a:r>
            <a:r>
              <a:rPr lang="en-US" u="sng"/>
              <a:t>Viết theo mẫu</a:t>
            </a:r>
            <a:r>
              <a:rPr lang="en-US"/>
              <a:t>: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990600" y="4724400"/>
            <a:ext cx="4572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		</a:t>
            </a:r>
          </a:p>
          <a:p>
            <a:r>
              <a:rPr lang="en-US"/>
              <a:t>	</a:t>
            </a:r>
          </a:p>
          <a:p>
            <a:r>
              <a:rPr lang="en-US"/>
              <a:t>	</a:t>
            </a:r>
          </a:p>
          <a:p>
            <a:r>
              <a:rPr lang="en-US"/>
              <a:t>		</a:t>
            </a:r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1122363" y="17145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Đọc số</a:t>
            </a:r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4183063" y="1731963"/>
            <a:ext cx="998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Viết số</a:t>
            </a: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6019800" y="1731963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Số gồm có</a:t>
            </a:r>
          </a:p>
        </p:txBody>
      </p:sp>
      <p:sp>
        <p:nvSpPr>
          <p:cNvPr id="147469" name="Rectangle 13"/>
          <p:cNvSpPr>
            <a:spLocks noChangeArrowheads="1"/>
          </p:cNvSpPr>
          <p:nvPr/>
        </p:nvSpPr>
        <p:spPr bwMode="auto">
          <a:xfrm>
            <a:off x="304800" y="1676400"/>
            <a:ext cx="8686800" cy="3962400"/>
          </a:xfrm>
          <a:prstGeom prst="rect">
            <a:avLst/>
          </a:prstGeom>
          <a:noFill/>
          <a:ln w="12700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381000" y="2209800"/>
            <a:ext cx="2971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Hai mươi tư nghìn ba trăm linh tám</a:t>
            </a:r>
          </a:p>
        </p:txBody>
      </p:sp>
      <p:sp>
        <p:nvSpPr>
          <p:cNvPr id="147476" name="Line 20"/>
          <p:cNvSpPr>
            <a:spLocks noChangeShapeType="1"/>
          </p:cNvSpPr>
          <p:nvPr/>
        </p:nvSpPr>
        <p:spPr bwMode="auto">
          <a:xfrm>
            <a:off x="3886200" y="1676400"/>
            <a:ext cx="0" cy="396240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>
            <a:off x="5410200" y="1679575"/>
            <a:ext cx="0" cy="396240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8" name="Text Box 22"/>
          <p:cNvSpPr txBox="1">
            <a:spLocks noChangeArrowheads="1"/>
          </p:cNvSpPr>
          <p:nvPr/>
        </p:nvSpPr>
        <p:spPr bwMode="auto">
          <a:xfrm>
            <a:off x="4171950" y="2230438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24 308</a:t>
            </a:r>
          </a:p>
        </p:txBody>
      </p:sp>
      <p:sp>
        <p:nvSpPr>
          <p:cNvPr id="147479" name="Text Box 23"/>
          <p:cNvSpPr txBox="1">
            <a:spLocks noChangeArrowheads="1"/>
          </p:cNvSpPr>
          <p:nvPr/>
        </p:nvSpPr>
        <p:spPr bwMode="auto">
          <a:xfrm>
            <a:off x="5410200" y="2219325"/>
            <a:ext cx="3505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2 chục nghìn, 4 nghìn,</a:t>
            </a:r>
          </a:p>
          <a:p>
            <a:r>
              <a:rPr lang="en-US"/>
              <a:t>3 trăm, 8 đơn vị</a:t>
            </a:r>
          </a:p>
        </p:txBody>
      </p:sp>
      <p:sp>
        <p:nvSpPr>
          <p:cNvPr id="147480" name="Line 24"/>
          <p:cNvSpPr>
            <a:spLocks noChangeShapeType="1"/>
          </p:cNvSpPr>
          <p:nvPr/>
        </p:nvSpPr>
        <p:spPr bwMode="auto">
          <a:xfrm>
            <a:off x="304800" y="3048000"/>
            <a:ext cx="868680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1" name="Text Box 25"/>
          <p:cNvSpPr txBox="1">
            <a:spLocks noChangeArrowheads="1"/>
          </p:cNvSpPr>
          <p:nvPr/>
        </p:nvSpPr>
        <p:spPr bwMode="auto">
          <a:xfrm>
            <a:off x="381000" y="30480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/>
              <a:t>Một trăm sáu mươi nghìn hai trăm bảy mươi tư</a:t>
            </a:r>
          </a:p>
        </p:txBody>
      </p:sp>
      <p:sp>
        <p:nvSpPr>
          <p:cNvPr id="147483" name="Line 27"/>
          <p:cNvSpPr>
            <a:spLocks noChangeShapeType="1"/>
          </p:cNvSpPr>
          <p:nvPr/>
        </p:nvSpPr>
        <p:spPr bwMode="auto">
          <a:xfrm>
            <a:off x="304800" y="3810000"/>
            <a:ext cx="868680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4" name="Line 28"/>
          <p:cNvSpPr>
            <a:spLocks noChangeShapeType="1"/>
          </p:cNvSpPr>
          <p:nvPr/>
        </p:nvSpPr>
        <p:spPr bwMode="auto">
          <a:xfrm>
            <a:off x="304800" y="4648200"/>
            <a:ext cx="868680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5" name="Text Box 29"/>
          <p:cNvSpPr txBox="1">
            <a:spLocks noChangeArrowheads="1"/>
          </p:cNvSpPr>
          <p:nvPr/>
        </p:nvSpPr>
        <p:spPr bwMode="auto">
          <a:xfrm>
            <a:off x="3976688" y="3983038"/>
            <a:ext cx="1357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1 237 005</a:t>
            </a:r>
          </a:p>
        </p:txBody>
      </p:sp>
      <p:sp>
        <p:nvSpPr>
          <p:cNvPr id="147486" name="Text Box 30"/>
          <p:cNvSpPr txBox="1">
            <a:spLocks noChangeArrowheads="1"/>
          </p:cNvSpPr>
          <p:nvPr/>
        </p:nvSpPr>
        <p:spPr bwMode="auto">
          <a:xfrm>
            <a:off x="5486400" y="4816475"/>
            <a:ext cx="342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8 triệu, 4 chục nghìn, 9 chục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7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7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7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7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7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7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7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7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7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7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7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7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7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7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72" grpId="0" animBg="1"/>
      <p:bldP spid="147462" grpId="0"/>
      <p:bldP spid="147465" grpId="0"/>
      <p:bldP spid="147466" grpId="0"/>
      <p:bldP spid="147468" grpId="0"/>
      <p:bldP spid="147469" grpId="0" animBg="1"/>
      <p:bldP spid="147470" grpId="0"/>
      <p:bldP spid="147476" grpId="0" animBg="1"/>
      <p:bldP spid="147477" grpId="0" animBg="1"/>
      <p:bldP spid="147478" grpId="0"/>
      <p:bldP spid="147479" grpId="0"/>
      <p:bldP spid="147480" grpId="0" animBg="1"/>
      <p:bldP spid="147481" grpId="0"/>
      <p:bldP spid="147483" grpId="0" animBg="1"/>
      <p:bldP spid="147484" grpId="0" animBg="1"/>
      <p:bldP spid="147485" grpId="0"/>
      <p:bldP spid="1474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02" name="Rectangle 22"/>
          <p:cNvSpPr>
            <a:spLocks noChangeArrowheads="1"/>
          </p:cNvSpPr>
          <p:nvPr/>
        </p:nvSpPr>
        <p:spPr bwMode="auto">
          <a:xfrm>
            <a:off x="3887788" y="3070225"/>
            <a:ext cx="1560512" cy="7191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160 274</a:t>
            </a:r>
          </a:p>
        </p:txBody>
      </p:sp>
      <p:sp>
        <p:nvSpPr>
          <p:cNvPr id="148507" name="Rectangle 27"/>
          <p:cNvSpPr>
            <a:spLocks noChangeArrowheads="1"/>
          </p:cNvSpPr>
          <p:nvPr/>
        </p:nvSpPr>
        <p:spPr bwMode="auto">
          <a:xfrm>
            <a:off x="3886200" y="4800600"/>
            <a:ext cx="1524000" cy="838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8 040 090</a:t>
            </a:r>
          </a:p>
        </p:txBody>
      </p:sp>
      <p:sp>
        <p:nvSpPr>
          <p:cNvPr id="148506" name="Rectangle 26"/>
          <p:cNvSpPr>
            <a:spLocks noChangeArrowheads="1"/>
          </p:cNvSpPr>
          <p:nvPr/>
        </p:nvSpPr>
        <p:spPr bwMode="auto">
          <a:xfrm>
            <a:off x="327025" y="4800600"/>
            <a:ext cx="3573463" cy="8302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lIns="36000" rIns="0" anchor="ctr"/>
          <a:lstStyle/>
          <a:p>
            <a:r>
              <a:rPr lang="en-US" sz="2000"/>
              <a:t>Tám triệu không trăm bốn nghìn không trăm chín chục</a:t>
            </a:r>
          </a:p>
        </p:txBody>
      </p:sp>
      <p:sp>
        <p:nvSpPr>
          <p:cNvPr id="148505" name="Rectangle 25"/>
          <p:cNvSpPr>
            <a:spLocks noChangeArrowheads="1"/>
          </p:cNvSpPr>
          <p:nvPr/>
        </p:nvSpPr>
        <p:spPr bwMode="auto">
          <a:xfrm>
            <a:off x="5410200" y="3794125"/>
            <a:ext cx="3538538" cy="10064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lIns="36000" rIns="0" anchor="ctr">
            <a:spAutoFit/>
          </a:bodyPr>
          <a:lstStyle/>
          <a:p>
            <a:r>
              <a:rPr lang="en-US" sz="2000"/>
              <a:t>1 triệu, 2 trăm nghìn, 3 chục nghìn, 7 nghìn, 5 đơn vị</a:t>
            </a:r>
          </a:p>
          <a:p>
            <a:endParaRPr lang="en-US" sz="2000"/>
          </a:p>
        </p:txBody>
      </p:sp>
      <p:sp>
        <p:nvSpPr>
          <p:cNvPr id="148504" name="Rectangle 24"/>
          <p:cNvSpPr>
            <a:spLocks noChangeArrowheads="1"/>
          </p:cNvSpPr>
          <p:nvPr/>
        </p:nvSpPr>
        <p:spPr bwMode="auto">
          <a:xfrm>
            <a:off x="347663" y="3794125"/>
            <a:ext cx="3538537" cy="10064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lIns="36000" rIns="0" anchor="ctr">
            <a:spAutoFit/>
          </a:bodyPr>
          <a:lstStyle/>
          <a:p>
            <a:r>
              <a:rPr lang="en-US" sz="2000"/>
              <a:t>Một triệu hai trăm ba mươi bảy nghìn không trăm linh năm</a:t>
            </a:r>
          </a:p>
        </p:txBody>
      </p:sp>
      <p:sp>
        <p:nvSpPr>
          <p:cNvPr id="148503" name="Rectangle 23"/>
          <p:cNvSpPr>
            <a:spLocks noChangeArrowheads="1"/>
          </p:cNvSpPr>
          <p:nvPr/>
        </p:nvSpPr>
        <p:spPr bwMode="auto">
          <a:xfrm>
            <a:off x="5418138" y="3040063"/>
            <a:ext cx="3573462" cy="8223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lIns="0" rIns="0" anchor="ctr">
            <a:spAutoFit/>
          </a:bodyPr>
          <a:lstStyle/>
          <a:p>
            <a:r>
              <a:rPr lang="en-US"/>
              <a:t>1 trăm nghìn, 6 chục, 2 trăm, 7 chục, 4 đơn vị</a:t>
            </a:r>
          </a:p>
        </p:txBody>
      </p:sp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304800" y="1676400"/>
            <a:ext cx="8686800" cy="533400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152400" y="1143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1. </a:t>
            </a:r>
            <a:r>
              <a:rPr lang="en-US" u="sng"/>
              <a:t>Viết theo mẫu</a:t>
            </a:r>
            <a:r>
              <a:rPr lang="en-US"/>
              <a:t>:</a:t>
            </a:r>
          </a:p>
        </p:txBody>
      </p:sp>
      <p:sp>
        <p:nvSpPr>
          <p:cNvPr id="148487" name="Text Box 7"/>
          <p:cNvSpPr txBox="1">
            <a:spLocks noChangeArrowheads="1"/>
          </p:cNvSpPr>
          <p:nvPr/>
        </p:nvSpPr>
        <p:spPr bwMode="auto">
          <a:xfrm>
            <a:off x="1122363" y="17145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Đọc số</a:t>
            </a:r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4183063" y="1731963"/>
            <a:ext cx="998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Viết số</a:t>
            </a: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6019800" y="1731963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Số gồm có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304800" y="1676400"/>
            <a:ext cx="8686800" cy="3962400"/>
          </a:xfrm>
          <a:prstGeom prst="rect">
            <a:avLst/>
          </a:prstGeom>
          <a:noFill/>
          <a:ln w="12700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491" name="Text Box 11"/>
          <p:cNvSpPr txBox="1">
            <a:spLocks noChangeArrowheads="1"/>
          </p:cNvSpPr>
          <p:nvPr/>
        </p:nvSpPr>
        <p:spPr bwMode="auto">
          <a:xfrm>
            <a:off x="381000" y="2209800"/>
            <a:ext cx="2971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Hai mươi tư nghìn ba trăm linh tám</a:t>
            </a:r>
          </a:p>
        </p:txBody>
      </p:sp>
      <p:sp>
        <p:nvSpPr>
          <p:cNvPr id="148492" name="Line 12"/>
          <p:cNvSpPr>
            <a:spLocks noChangeShapeType="1"/>
          </p:cNvSpPr>
          <p:nvPr/>
        </p:nvSpPr>
        <p:spPr bwMode="auto">
          <a:xfrm>
            <a:off x="3886200" y="1676400"/>
            <a:ext cx="0" cy="396240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3" name="Line 13"/>
          <p:cNvSpPr>
            <a:spLocks noChangeShapeType="1"/>
          </p:cNvSpPr>
          <p:nvPr/>
        </p:nvSpPr>
        <p:spPr bwMode="auto">
          <a:xfrm>
            <a:off x="5410200" y="1679575"/>
            <a:ext cx="0" cy="396240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4" name="Text Box 14"/>
          <p:cNvSpPr txBox="1">
            <a:spLocks noChangeArrowheads="1"/>
          </p:cNvSpPr>
          <p:nvPr/>
        </p:nvSpPr>
        <p:spPr bwMode="auto">
          <a:xfrm>
            <a:off x="4171950" y="2230438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24 308</a:t>
            </a:r>
          </a:p>
        </p:txBody>
      </p:sp>
      <p:sp>
        <p:nvSpPr>
          <p:cNvPr id="148495" name="Text Box 15"/>
          <p:cNvSpPr txBox="1">
            <a:spLocks noChangeArrowheads="1"/>
          </p:cNvSpPr>
          <p:nvPr/>
        </p:nvSpPr>
        <p:spPr bwMode="auto">
          <a:xfrm>
            <a:off x="5410200" y="2219325"/>
            <a:ext cx="3505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2 chục nghìn, 4 nghìn,</a:t>
            </a:r>
          </a:p>
          <a:p>
            <a:r>
              <a:rPr lang="en-US"/>
              <a:t>3 trăm, 8 đơn vị</a:t>
            </a:r>
          </a:p>
        </p:txBody>
      </p:sp>
      <p:sp>
        <p:nvSpPr>
          <p:cNvPr id="148496" name="Line 16"/>
          <p:cNvSpPr>
            <a:spLocks noChangeShapeType="1"/>
          </p:cNvSpPr>
          <p:nvPr/>
        </p:nvSpPr>
        <p:spPr bwMode="auto">
          <a:xfrm>
            <a:off x="304800" y="3048000"/>
            <a:ext cx="868680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7" name="Text Box 17"/>
          <p:cNvSpPr txBox="1">
            <a:spLocks noChangeArrowheads="1"/>
          </p:cNvSpPr>
          <p:nvPr/>
        </p:nvSpPr>
        <p:spPr bwMode="auto">
          <a:xfrm>
            <a:off x="381000" y="30480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/>
              <a:t>Một trăm sáu mươi nghìn hai trăm bảy mươi tư</a:t>
            </a:r>
          </a:p>
        </p:txBody>
      </p:sp>
      <p:sp>
        <p:nvSpPr>
          <p:cNvPr id="148498" name="Line 18"/>
          <p:cNvSpPr>
            <a:spLocks noChangeShapeType="1"/>
          </p:cNvSpPr>
          <p:nvPr/>
        </p:nvSpPr>
        <p:spPr bwMode="auto">
          <a:xfrm>
            <a:off x="304800" y="3810000"/>
            <a:ext cx="868680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9" name="Line 19"/>
          <p:cNvSpPr>
            <a:spLocks noChangeShapeType="1"/>
          </p:cNvSpPr>
          <p:nvPr/>
        </p:nvSpPr>
        <p:spPr bwMode="auto">
          <a:xfrm>
            <a:off x="304800" y="4800600"/>
            <a:ext cx="868680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3976688" y="3983038"/>
            <a:ext cx="1357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1 237 005</a:t>
            </a:r>
          </a:p>
        </p:txBody>
      </p:sp>
      <p:sp>
        <p:nvSpPr>
          <p:cNvPr id="148501" name="Text Box 21"/>
          <p:cNvSpPr txBox="1">
            <a:spLocks noChangeArrowheads="1"/>
          </p:cNvSpPr>
          <p:nvPr/>
        </p:nvSpPr>
        <p:spPr bwMode="auto">
          <a:xfrm>
            <a:off x="5486400" y="4816475"/>
            <a:ext cx="342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8 triệu, 4 chục nghìn, 9 chục</a:t>
            </a:r>
          </a:p>
        </p:txBody>
      </p:sp>
      <p:sp>
        <p:nvSpPr>
          <p:cNvPr id="148509" name="AutoShape 29"/>
          <p:cNvSpPr>
            <a:spLocks noChangeArrowheads="1"/>
          </p:cNvSpPr>
          <p:nvPr/>
        </p:nvSpPr>
        <p:spPr bwMode="auto">
          <a:xfrm>
            <a:off x="415925" y="5894388"/>
            <a:ext cx="6899275" cy="506412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99"/>
            </a:solidFill>
            <a:round/>
            <a:headEnd/>
            <a:tailEnd/>
          </a:ln>
          <a:effectLst>
            <a:outerShdw dist="71842" dir="2700000" algn="ctr" rotWithShape="0">
              <a:srgbClr val="FF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r>
              <a:rPr lang="en-US"/>
              <a:t>* Đọc viết, số tự nhiên trong hệ thập phân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457200" y="117475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2. </a:t>
            </a:r>
            <a:r>
              <a:rPr lang="en-US" u="sng"/>
              <a:t>Viết mỗi số sau thành tổng (theo mẫu):</a:t>
            </a:r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1600200" y="17526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1763; 5794; 20 292; 190 909</a:t>
            </a:r>
          </a:p>
        </p:txBody>
      </p:sp>
      <p:sp>
        <p:nvSpPr>
          <p:cNvPr id="149510" name="Text Box 6"/>
          <p:cNvSpPr txBox="1">
            <a:spLocks noChangeArrowheads="1"/>
          </p:cNvSpPr>
          <p:nvPr/>
        </p:nvSpPr>
        <p:spPr bwMode="auto">
          <a:xfrm>
            <a:off x="609600" y="2209800"/>
            <a:ext cx="5181600" cy="4572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Mẫu:    1763 = 1000 + 700 + 600 +3</a:t>
            </a:r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1752600" y="2895600"/>
            <a:ext cx="6096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1160463" algn="l"/>
              </a:tabLst>
            </a:pPr>
            <a:r>
              <a:rPr lang="en-US"/>
              <a:t>5 794 	= 5 000 + 700 + 90 +4</a:t>
            </a:r>
          </a:p>
          <a:p>
            <a:pPr>
              <a:tabLst>
                <a:tab pos="1160463" algn="l"/>
              </a:tabLst>
            </a:pPr>
            <a:r>
              <a:rPr lang="en-US"/>
              <a:t>20 292 	= 20 000 + 200 + 90 +2</a:t>
            </a:r>
          </a:p>
          <a:p>
            <a:pPr>
              <a:tabLst>
                <a:tab pos="1160463" algn="l"/>
              </a:tabLst>
            </a:pPr>
            <a:r>
              <a:rPr lang="en-US"/>
              <a:t>190 909 = 100 000 + 90 000 + 900 + 9</a:t>
            </a:r>
          </a:p>
        </p:txBody>
      </p:sp>
      <p:sp>
        <p:nvSpPr>
          <p:cNvPr id="149513" name="AutoShape 9"/>
          <p:cNvSpPr>
            <a:spLocks noChangeArrowheads="1"/>
          </p:cNvSpPr>
          <p:nvPr/>
        </p:nvSpPr>
        <p:spPr bwMode="auto">
          <a:xfrm>
            <a:off x="415925" y="4294188"/>
            <a:ext cx="6899275" cy="506412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99"/>
            </a:solidFill>
            <a:round/>
            <a:headEnd/>
            <a:tailEnd/>
          </a:ln>
          <a:effectLst>
            <a:outerShdw dist="71842" dir="2700000" algn="ctr" rotWithShape="0">
              <a:srgbClr val="FF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r>
              <a:rPr lang="en-US"/>
              <a:t>* Cấu tạo của số tự nhiên trong hệ thập phân.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/>
      <p:bldP spid="149509" grpId="0"/>
      <p:bldP spid="149510" grpId="0" animBg="1"/>
      <p:bldP spid="149511" grpId="0"/>
      <p:bldP spid="14951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Text Box 3"/>
          <p:cNvSpPr txBox="1">
            <a:spLocks noChangeArrowheads="1"/>
          </p:cNvSpPr>
          <p:nvPr/>
        </p:nvSpPr>
        <p:spPr bwMode="auto">
          <a:xfrm>
            <a:off x="457200" y="1371600"/>
            <a:ext cx="8229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Bài 3</a:t>
            </a:r>
            <a:r>
              <a:rPr lang="en-US"/>
              <a:t>:</a:t>
            </a:r>
          </a:p>
          <a:p>
            <a:r>
              <a:rPr lang="en-US"/>
              <a:t>a. Đọc các số sau và nêu rõ chữ số </a:t>
            </a:r>
            <a:r>
              <a:rPr lang="en-US">
                <a:solidFill>
                  <a:srgbClr val="FF0000"/>
                </a:solidFill>
              </a:rPr>
              <a:t>5</a:t>
            </a:r>
            <a:r>
              <a:rPr lang="en-US"/>
              <a:t> trong mỗi số sau thuộc </a:t>
            </a:r>
            <a:r>
              <a:rPr lang="en-US">
                <a:solidFill>
                  <a:srgbClr val="A50021"/>
                </a:solidFill>
              </a:rPr>
              <a:t>hàng nào, lớp nào</a:t>
            </a:r>
            <a:r>
              <a:rPr lang="en-US"/>
              <a:t>:</a:t>
            </a:r>
          </a:p>
          <a:p>
            <a:r>
              <a:rPr lang="en-US"/>
              <a:t>                      67 358; 851 904; 3 205 700; 195 080 126.</a:t>
            </a:r>
          </a:p>
          <a:p>
            <a:r>
              <a:rPr lang="en-US"/>
              <a:t>b. Nêu giá trị của chữ số </a:t>
            </a:r>
            <a:r>
              <a:rPr lang="en-US">
                <a:solidFill>
                  <a:srgbClr val="FF0000"/>
                </a:solidFill>
              </a:rPr>
              <a:t>3</a:t>
            </a:r>
            <a:r>
              <a:rPr lang="en-US"/>
              <a:t> trong mỗi số sau:</a:t>
            </a:r>
          </a:p>
          <a:p>
            <a:r>
              <a:rPr lang="en-US"/>
              <a:t>                      103; 1379; 8932; 13 064; 3 265 910.</a:t>
            </a:r>
          </a:p>
        </p:txBody>
      </p:sp>
      <p:sp>
        <p:nvSpPr>
          <p:cNvPr id="150537" name="AutoShape 9"/>
          <p:cNvSpPr>
            <a:spLocks noChangeArrowheads="1"/>
          </p:cNvSpPr>
          <p:nvPr/>
        </p:nvSpPr>
        <p:spPr bwMode="auto">
          <a:xfrm>
            <a:off x="533400" y="4038600"/>
            <a:ext cx="8153400" cy="91122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99"/>
            </a:solidFill>
            <a:round/>
            <a:headEnd/>
            <a:tailEnd/>
          </a:ln>
          <a:effectLst>
            <a:outerShdw dist="71842" dir="2700000" algn="ctr" rotWithShape="0">
              <a:srgbClr val="FF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r>
              <a:rPr lang="en-US"/>
              <a:t>* Hàng và lớp: Giá trị của chữ số phụ thuộc vào vị trí 		    của nó trong một số cụ thể.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/>
      <p:bldP spid="1505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457200" y="13716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Dãy số tự nhiên:    0; 1; 2; 3; 4; 5; 6; 7; 8; 9; 10; 11; …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457200" y="1905000"/>
            <a:ext cx="8229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Bài 4:</a:t>
            </a:r>
            <a:r>
              <a:rPr lang="en-US"/>
              <a:t> </a:t>
            </a:r>
          </a:p>
          <a:p>
            <a:r>
              <a:rPr lang="en-US"/>
              <a:t>a. Trong dãy số tự nhiên, hai số liên tiếp hơn (hoặc kém) nhau mấy đơn vị?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b. Số tự nhiên bé nhất là số nào?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c. Có số tự nhiên lớn nhất không? Vì sao?</a:t>
            </a:r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838200" y="3001963"/>
            <a:ext cx="792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660033"/>
                </a:solidFill>
              </a:rPr>
              <a:t>+ </a:t>
            </a:r>
            <a:r>
              <a:rPr lang="en-US" i="1">
                <a:solidFill>
                  <a:srgbClr val="660033"/>
                </a:solidFill>
              </a:rPr>
              <a:t>Trong dãy số tự nhiên, hai số liên tiếp hơn (hoặc kém) nhau 1 đơn vị.</a:t>
            </a:r>
            <a:endParaRPr lang="en-US">
              <a:solidFill>
                <a:srgbClr val="660033"/>
              </a:solidFill>
            </a:endParaRP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838200" y="4060825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660033"/>
                </a:solidFill>
              </a:rPr>
              <a:t>+ Số tự nhiên bé nhất là số 0.</a:t>
            </a:r>
          </a:p>
        </p:txBody>
      </p:sp>
      <p:sp>
        <p:nvSpPr>
          <p:cNvPr id="151561" name="Text Box 9"/>
          <p:cNvSpPr txBox="1">
            <a:spLocks noChangeArrowheads="1"/>
          </p:cNvSpPr>
          <p:nvPr/>
        </p:nvSpPr>
        <p:spPr bwMode="auto">
          <a:xfrm>
            <a:off x="838200" y="5257800"/>
            <a:ext cx="7924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+ Không có số tự nhiên lớn nhất vì thêm 1 vào bất kì số tự nhiên nào cũng được số lớn hơn đứng liền sau nó.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/>
      <p:bldP spid="151558" grpId="0"/>
      <p:bldP spid="151559" grpId="0"/>
      <p:bldP spid="151560" grpId="0"/>
      <p:bldP spid="1515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457200" y="1295400"/>
            <a:ext cx="8686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Bài 5</a:t>
            </a:r>
            <a:r>
              <a:rPr lang="en-US"/>
              <a:t>: Viết số thích hợp vào chỗ chấm để có:</a:t>
            </a:r>
          </a:p>
          <a:p>
            <a:r>
              <a:rPr lang="en-US"/>
              <a:t>a. Ba số tự nhiên liên tiếp:</a:t>
            </a:r>
          </a:p>
          <a:p>
            <a:r>
              <a:rPr lang="en-US"/>
              <a:t>   67; … ; 69             798; 799; ……           ……. ; 1000; 1001</a:t>
            </a:r>
          </a:p>
          <a:p>
            <a:endParaRPr lang="en-US"/>
          </a:p>
          <a:p>
            <a:r>
              <a:rPr lang="en-US"/>
              <a:t>b. Ba số chẵn liên tiếp:</a:t>
            </a:r>
          </a:p>
          <a:p>
            <a:r>
              <a:rPr lang="en-US"/>
              <a:t>   8 ; 10; …              98; …… ; 102	   ..…… ;1000; 1002</a:t>
            </a:r>
          </a:p>
          <a:p>
            <a:endParaRPr lang="en-US"/>
          </a:p>
          <a:p>
            <a:r>
              <a:rPr lang="en-US"/>
              <a:t>c. Ba số lẻ liên tiếp: </a:t>
            </a:r>
          </a:p>
          <a:p>
            <a:r>
              <a:rPr lang="en-US"/>
              <a:t>    51; 53; ….           199; …… ; 203            …….. ; 999; 1001</a:t>
            </a:r>
          </a:p>
        </p:txBody>
      </p:sp>
      <p:sp>
        <p:nvSpPr>
          <p:cNvPr id="152584" name="Text Box 8"/>
          <p:cNvSpPr txBox="1">
            <a:spLocks noChangeArrowheads="1"/>
          </p:cNvSpPr>
          <p:nvPr/>
        </p:nvSpPr>
        <p:spPr bwMode="auto">
          <a:xfrm>
            <a:off x="1328738" y="1979613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68</a:t>
            </a:r>
          </a:p>
        </p:txBody>
      </p:sp>
      <p:sp>
        <p:nvSpPr>
          <p:cNvPr id="152585" name="Text Box 9"/>
          <p:cNvSpPr txBox="1">
            <a:spLocks noChangeArrowheads="1"/>
          </p:cNvSpPr>
          <p:nvPr/>
        </p:nvSpPr>
        <p:spPr bwMode="auto">
          <a:xfrm>
            <a:off x="4757738" y="1981200"/>
            <a:ext cx="509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800</a:t>
            </a:r>
          </a:p>
        </p:txBody>
      </p:sp>
      <p:sp>
        <p:nvSpPr>
          <p:cNvPr id="152586" name="Text Box 10"/>
          <p:cNvSpPr txBox="1">
            <a:spLocks noChangeArrowheads="1"/>
          </p:cNvSpPr>
          <p:nvPr/>
        </p:nvSpPr>
        <p:spPr bwMode="auto">
          <a:xfrm>
            <a:off x="6400800" y="1981200"/>
            <a:ext cx="509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999</a:t>
            </a:r>
          </a:p>
        </p:txBody>
      </p:sp>
      <p:sp>
        <p:nvSpPr>
          <p:cNvPr id="152587" name="Text Box 11"/>
          <p:cNvSpPr txBox="1">
            <a:spLocks noChangeArrowheads="1"/>
          </p:cNvSpPr>
          <p:nvPr/>
        </p:nvSpPr>
        <p:spPr bwMode="auto">
          <a:xfrm>
            <a:off x="1752600" y="3082925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12</a:t>
            </a:r>
          </a:p>
        </p:txBody>
      </p:sp>
      <p:sp>
        <p:nvSpPr>
          <p:cNvPr id="152588" name="Text Box 12"/>
          <p:cNvSpPr txBox="1">
            <a:spLocks noChangeArrowheads="1"/>
          </p:cNvSpPr>
          <p:nvPr/>
        </p:nvSpPr>
        <p:spPr bwMode="auto">
          <a:xfrm>
            <a:off x="3886200" y="3089275"/>
            <a:ext cx="509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100</a:t>
            </a:r>
          </a:p>
        </p:txBody>
      </p:sp>
      <p:sp>
        <p:nvSpPr>
          <p:cNvPr id="152589" name="Text Box 13"/>
          <p:cNvSpPr txBox="1">
            <a:spLocks noChangeArrowheads="1"/>
          </p:cNvSpPr>
          <p:nvPr/>
        </p:nvSpPr>
        <p:spPr bwMode="auto">
          <a:xfrm>
            <a:off x="6400800" y="3071813"/>
            <a:ext cx="509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998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1958975" y="4168775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55</a:t>
            </a:r>
          </a:p>
        </p:txBody>
      </p:sp>
      <p:sp>
        <p:nvSpPr>
          <p:cNvPr id="152591" name="Text Box 15"/>
          <p:cNvSpPr txBox="1">
            <a:spLocks noChangeArrowheads="1"/>
          </p:cNvSpPr>
          <p:nvPr/>
        </p:nvSpPr>
        <p:spPr bwMode="auto">
          <a:xfrm>
            <a:off x="3997325" y="4157663"/>
            <a:ext cx="509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200</a:t>
            </a:r>
          </a:p>
        </p:txBody>
      </p:sp>
      <p:sp>
        <p:nvSpPr>
          <p:cNvPr id="152592" name="Text Box 16"/>
          <p:cNvSpPr txBox="1">
            <a:spLocks noChangeArrowheads="1"/>
          </p:cNvSpPr>
          <p:nvPr/>
        </p:nvSpPr>
        <p:spPr bwMode="auto">
          <a:xfrm>
            <a:off x="6467475" y="4179888"/>
            <a:ext cx="509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997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1" grpId="0"/>
      <p:bldP spid="152584" grpId="0"/>
      <p:bldP spid="152585" grpId="0"/>
      <p:bldP spid="152586" grpId="0"/>
      <p:bldP spid="152587" grpId="0"/>
      <p:bldP spid="152588" grpId="0"/>
      <p:bldP spid="152589" grpId="0"/>
      <p:bldP spid="152590" grpId="0"/>
      <p:bldP spid="152591" grpId="0"/>
      <p:bldP spid="1525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Text Box 3"/>
          <p:cNvSpPr txBox="1">
            <a:spLocks noChangeArrowheads="1"/>
          </p:cNvSpPr>
          <p:nvPr/>
        </p:nvSpPr>
        <p:spPr bwMode="auto">
          <a:xfrm>
            <a:off x="990600" y="1371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 u="sng"/>
              <a:t>Luyện tập</a:t>
            </a:r>
          </a:p>
        </p:txBody>
      </p:sp>
      <p:sp>
        <p:nvSpPr>
          <p:cNvPr id="153605" name="AutoShape 5"/>
          <p:cNvSpPr>
            <a:spLocks noChangeArrowheads="1"/>
          </p:cNvSpPr>
          <p:nvPr/>
        </p:nvSpPr>
        <p:spPr bwMode="auto">
          <a:xfrm>
            <a:off x="4114800" y="3962400"/>
            <a:ext cx="4678363" cy="13716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99"/>
            </a:solidFill>
            <a:round/>
            <a:headEnd/>
            <a:tailEnd/>
          </a:ln>
          <a:effectLst>
            <a:outerShdw dist="71842" dir="2700000" algn="ctr" rotWithShape="0">
              <a:srgbClr val="FF0000">
                <a:alpha val="50000"/>
              </a:srgbClr>
            </a:outerShdw>
          </a:effectLst>
        </p:spPr>
        <p:txBody>
          <a:bodyPr/>
          <a:lstStyle/>
          <a:p>
            <a:r>
              <a:rPr lang="en-US"/>
              <a:t>* Hàng và lớp: Giá trị của chữ số phụ thuộc vào vị trí của nó trong một số cụ thể.</a:t>
            </a:r>
          </a:p>
        </p:txBody>
      </p:sp>
      <p:sp>
        <p:nvSpPr>
          <p:cNvPr id="153606" name="Text Box 6"/>
          <p:cNvSpPr txBox="1">
            <a:spLocks noChangeArrowheads="1"/>
          </p:cNvSpPr>
          <p:nvPr/>
        </p:nvSpPr>
        <p:spPr bwMode="auto">
          <a:xfrm>
            <a:off x="4038600" y="1371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u="sng"/>
              <a:t>Nội dung ôn tập</a:t>
            </a:r>
          </a:p>
        </p:txBody>
      </p:sp>
      <p:sp>
        <p:nvSpPr>
          <p:cNvPr id="153607" name="AutoShape 7"/>
          <p:cNvSpPr>
            <a:spLocks noChangeArrowheads="1"/>
          </p:cNvSpPr>
          <p:nvPr/>
        </p:nvSpPr>
        <p:spPr bwMode="auto">
          <a:xfrm>
            <a:off x="4135438" y="1849438"/>
            <a:ext cx="4678362" cy="91122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99"/>
            </a:solidFill>
            <a:round/>
            <a:headEnd/>
            <a:tailEnd/>
          </a:ln>
          <a:effectLst>
            <a:outerShdw dist="71842" dir="2700000" algn="ctr" rotWithShape="0">
              <a:srgbClr val="FF0000">
                <a:alpha val="50000"/>
              </a:srgbClr>
            </a:outerShdw>
          </a:effectLst>
        </p:spPr>
        <p:txBody>
          <a:bodyPr/>
          <a:lstStyle/>
          <a:p>
            <a:r>
              <a:rPr lang="en-US"/>
              <a:t>* Đọc viết, số tự nhiên trong hệ thập phân</a:t>
            </a:r>
          </a:p>
        </p:txBody>
      </p:sp>
      <p:sp>
        <p:nvSpPr>
          <p:cNvPr id="153608" name="AutoShape 8"/>
          <p:cNvSpPr>
            <a:spLocks noChangeArrowheads="1"/>
          </p:cNvSpPr>
          <p:nvPr/>
        </p:nvSpPr>
        <p:spPr bwMode="auto">
          <a:xfrm>
            <a:off x="4135438" y="2916238"/>
            <a:ext cx="4678362" cy="91122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99"/>
            </a:solidFill>
            <a:round/>
            <a:headEnd/>
            <a:tailEnd/>
          </a:ln>
          <a:effectLst>
            <a:outerShdw dist="71842" dir="2700000" algn="ctr" rotWithShape="0">
              <a:srgbClr val="FF0000">
                <a:alpha val="50000"/>
              </a:srgbClr>
            </a:outerShdw>
          </a:effectLst>
        </p:spPr>
        <p:txBody>
          <a:bodyPr/>
          <a:lstStyle/>
          <a:p>
            <a:r>
              <a:rPr lang="en-US"/>
              <a:t>* Cấu tạo của số tự nhiên trong hệ thập phân.</a:t>
            </a:r>
          </a:p>
        </p:txBody>
      </p:sp>
      <p:sp>
        <p:nvSpPr>
          <p:cNvPr id="153609" name="AutoShape 9"/>
          <p:cNvSpPr>
            <a:spLocks noChangeArrowheads="1"/>
          </p:cNvSpPr>
          <p:nvPr/>
        </p:nvSpPr>
        <p:spPr bwMode="auto">
          <a:xfrm>
            <a:off x="4114800" y="5486400"/>
            <a:ext cx="4678363" cy="91122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rgbClr val="000099"/>
            </a:solidFill>
            <a:round/>
            <a:headEnd/>
            <a:tailEnd/>
          </a:ln>
          <a:effectLst>
            <a:outerShdw dist="71842" dir="2700000" algn="ctr" rotWithShape="0">
              <a:srgbClr val="FF0000">
                <a:alpha val="50000"/>
              </a:srgbClr>
            </a:outerShdw>
          </a:effectLst>
        </p:spPr>
        <p:txBody>
          <a:bodyPr/>
          <a:lstStyle/>
          <a:p>
            <a:r>
              <a:rPr lang="en-US"/>
              <a:t>* Dãy số tự nhiên, đặc điểm của dãy số tự nhiên.</a:t>
            </a:r>
          </a:p>
        </p:txBody>
      </p:sp>
      <p:sp>
        <p:nvSpPr>
          <p:cNvPr id="153612" name="Text Box 12"/>
          <p:cNvSpPr txBox="1">
            <a:spLocks noChangeArrowheads="1"/>
          </p:cNvSpPr>
          <p:nvPr/>
        </p:nvSpPr>
        <p:spPr bwMode="auto">
          <a:xfrm>
            <a:off x="990600" y="1981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Bài 1:</a:t>
            </a:r>
            <a:endParaRPr lang="en-US"/>
          </a:p>
        </p:txBody>
      </p:sp>
      <p:sp>
        <p:nvSpPr>
          <p:cNvPr id="153613" name="Text Box 13"/>
          <p:cNvSpPr txBox="1">
            <a:spLocks noChangeArrowheads="1"/>
          </p:cNvSpPr>
          <p:nvPr/>
        </p:nvSpPr>
        <p:spPr bwMode="auto">
          <a:xfrm>
            <a:off x="990600" y="4419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Bài 3:</a:t>
            </a:r>
          </a:p>
        </p:txBody>
      </p:sp>
      <p:sp>
        <p:nvSpPr>
          <p:cNvPr id="153614" name="Text Box 14"/>
          <p:cNvSpPr txBox="1">
            <a:spLocks noChangeArrowheads="1"/>
          </p:cNvSpPr>
          <p:nvPr/>
        </p:nvSpPr>
        <p:spPr bwMode="auto">
          <a:xfrm>
            <a:off x="990600" y="3200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Bài 2:</a:t>
            </a:r>
          </a:p>
        </p:txBody>
      </p:sp>
      <p:sp>
        <p:nvSpPr>
          <p:cNvPr id="153616" name="Text Box 16"/>
          <p:cNvSpPr txBox="1">
            <a:spLocks noChangeArrowheads="1"/>
          </p:cNvSpPr>
          <p:nvPr/>
        </p:nvSpPr>
        <p:spPr bwMode="auto">
          <a:xfrm>
            <a:off x="990600" y="54864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/>
              <a:t>Bài 4:</a:t>
            </a:r>
          </a:p>
          <a:p>
            <a:r>
              <a:rPr lang="en-US" u="sng"/>
              <a:t>Bài 5:</a:t>
            </a:r>
            <a:endParaRPr lang="en-US"/>
          </a:p>
        </p:txBody>
      </p:sp>
      <p:sp>
        <p:nvSpPr>
          <p:cNvPr id="153617" name="AutoShape 17"/>
          <p:cNvSpPr>
            <a:spLocks noChangeArrowheads="1"/>
          </p:cNvSpPr>
          <p:nvPr/>
        </p:nvSpPr>
        <p:spPr bwMode="auto">
          <a:xfrm>
            <a:off x="2286000" y="2133600"/>
            <a:ext cx="1524000" cy="304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18" name="AutoShape 18"/>
          <p:cNvSpPr>
            <a:spLocks noChangeArrowheads="1"/>
          </p:cNvSpPr>
          <p:nvPr/>
        </p:nvSpPr>
        <p:spPr bwMode="auto">
          <a:xfrm>
            <a:off x="2286000" y="3276600"/>
            <a:ext cx="1524000" cy="304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19" name="AutoShape 19"/>
          <p:cNvSpPr>
            <a:spLocks noChangeArrowheads="1"/>
          </p:cNvSpPr>
          <p:nvPr/>
        </p:nvSpPr>
        <p:spPr bwMode="auto">
          <a:xfrm>
            <a:off x="2286000" y="4572000"/>
            <a:ext cx="1524000" cy="304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0" name="AutoShape 20"/>
          <p:cNvSpPr>
            <a:spLocks noChangeArrowheads="1"/>
          </p:cNvSpPr>
          <p:nvPr/>
        </p:nvSpPr>
        <p:spPr bwMode="auto">
          <a:xfrm>
            <a:off x="2286000" y="5715000"/>
            <a:ext cx="1524000" cy="304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/>
      <p:bldP spid="153605" grpId="0" animBg="1"/>
      <p:bldP spid="153606" grpId="0"/>
      <p:bldP spid="153607" grpId="0" animBg="1"/>
      <p:bldP spid="153608" grpId="0" animBg="1"/>
      <p:bldP spid="153609" grpId="0" animBg="1"/>
      <p:bldP spid="153612" grpId="0"/>
      <p:bldP spid="153613" grpId="0"/>
      <p:bldP spid="153614" grpId="0"/>
      <p:bldP spid="153616" grpId="0"/>
      <p:bldP spid="153617" grpId="0" animBg="1"/>
      <p:bldP spid="153618" grpId="0" animBg="1"/>
      <p:bldP spid="153619" grpId="0" animBg="1"/>
      <p:bldP spid="1536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1613"/>
  <p:tag name="VIOLETTITLE" val="Ôn tập về số tự nhiên"/>
  <p:tag name="VIOLETLESSON" val="88"/>
  <p:tag name="VIOLETCATID" val="8049779"/>
  <p:tag name="VIOLETSUBJECT" val="Toán học 4"/>
  <p:tag name="VIOLETAUTHORID" val="34384"/>
  <p:tag name="VIOLETAUTHORNAME" val="Nguyễn Văn Thanh Tuyền"/>
  <p:tag name="VIOLETAUTHORAVATAR" val="no_avatar.jpg"/>
  <p:tag name="VIOLETAUTHORADDRESS" val="Lam Sơn - Vũng Tàu"/>
  <p:tag name="VIOLETDATE" val="2009-04-15 23:13:04"/>
  <p:tag name="VIOLETHIT" val="330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4&quot;/&gt;&lt;/object&gt;&lt;object type=&quot;3&quot; unique_id=&quot;10005&quot;&gt;&lt;property id=&quot;20148&quot; value=&quot;5&quot;/&gt;&lt;property id=&quot;20300&quot; value=&quot;Slide 2&quot;/&gt;&lt;property id=&quot;20307&quot; value=&quot;277&quot;/&gt;&lt;/object&gt;&lt;object type=&quot;3&quot; unique_id=&quot;10006&quot;&gt;&lt;property id=&quot;20148&quot; value=&quot;5&quot;/&gt;&lt;property id=&quot;20300&quot; value=&quot;Slide 3&quot;/&gt;&lt;property id=&quot;20307&quot; value=&quot;278&quot;/&gt;&lt;/object&gt;&lt;object type=&quot;3&quot; unique_id=&quot;10007&quot;&gt;&lt;property id=&quot;20148&quot; value=&quot;5&quot;/&gt;&lt;property id=&quot;20300&quot; value=&quot;Slide 4&quot;/&gt;&lt;property id=&quot;20307&quot; value=&quot;279&quot;/&gt;&lt;/object&gt;&lt;object type=&quot;3&quot; unique_id=&quot;10008&quot;&gt;&lt;property id=&quot;20148&quot; value=&quot;5&quot;/&gt;&lt;property id=&quot;20300&quot; value=&quot;Slide 5&quot;/&gt;&lt;property id=&quot;20307&quot; value=&quot;280&quot;/&gt;&lt;/object&gt;&lt;object type=&quot;3&quot; unique_id=&quot;10009&quot;&gt;&lt;property id=&quot;20148&quot; value=&quot;5&quot;/&gt;&lt;property id=&quot;20300&quot; value=&quot;Slide 6&quot;/&gt;&lt;property id=&quot;20307&quot; value=&quot;281&quot;/&gt;&lt;/object&gt;&lt;object type=&quot;3&quot; unique_id=&quot;10010&quot;&gt;&lt;property id=&quot;20148&quot; value=&quot;5&quot;/&gt;&lt;property id=&quot;20300&quot; value=&quot;Slide 7&quot;/&gt;&lt;property id=&quot;20307&quot; value=&quot;282&quot;/&gt;&lt;/object&gt;&lt;object type=&quot;3&quot; unique_id=&quot;10011&quot;&gt;&lt;property id=&quot;20148&quot; value=&quot;5&quot;/&gt;&lt;property id=&quot;20300&quot; value=&quot;Slide 8&quot;/&gt;&lt;property id=&quot;20307&quot; value=&quot;2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639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24</cp:revision>
  <dcterms:created xsi:type="dcterms:W3CDTF">2009-04-01T11:01:16Z</dcterms:created>
  <dcterms:modified xsi:type="dcterms:W3CDTF">2016-04-08T07:24:17Z</dcterms:modified>
</cp:coreProperties>
</file>